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50" r:id="rId3"/>
    <p:sldId id="299" r:id="rId4"/>
    <p:sldId id="351" r:id="rId5"/>
    <p:sldId id="352" r:id="rId6"/>
    <p:sldId id="357" r:id="rId7"/>
    <p:sldId id="353" r:id="rId8"/>
    <p:sldId id="354" r:id="rId9"/>
    <p:sldId id="358" r:id="rId10"/>
    <p:sldId id="359" r:id="rId11"/>
    <p:sldId id="355" r:id="rId12"/>
    <p:sldId id="356" r:id="rId13"/>
    <p:sldId id="266" r:id="rId14"/>
  </p:sldIdLst>
  <p:sldSz cx="9144000" cy="6858000" type="screen4x3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96C"/>
    <a:srgbClr val="29B86A"/>
    <a:srgbClr val="269E57"/>
    <a:srgbClr val="D9D9D9"/>
    <a:srgbClr val="4578B9"/>
    <a:srgbClr val="487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4" autoAdjust="0"/>
    <p:restoredTop sz="93972" autoAdjust="0"/>
  </p:normalViewPr>
  <p:slideViewPr>
    <p:cSldViewPr>
      <p:cViewPr varScale="1">
        <p:scale>
          <a:sx n="123" d="100"/>
          <a:sy n="123" d="100"/>
        </p:scale>
        <p:origin x="13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DF771-2512-46F2-8CF9-827BB800C0E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8AC50-83AF-4AFE-AF7A-C38B8E5986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0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972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92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(“king”) -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(“man”) +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(“woman”) =~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(“queen”)</a:t>
            </a:r>
          </a:p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(“Montreal Canadiens”) –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(“Montreal”) +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(“Toronto”) =~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(“Toronto Maple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Leafs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81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40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52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675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154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0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87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38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ord2vec-from-scratch-with-numpy-8786ddd49e7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301.3781.pdf" TargetMode="External"/><Relationship Id="rId4" Type="http://schemas.openxmlformats.org/officeDocument/2006/relationships/hyperlink" Target="https://radimrehurek.com/gensim/auto_examples/tutorials/run_word2vec.html#sphx-glr-download-auto-examples-tutorials-run-word2vec-p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pusdata.org/formats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rpusdata.org/corona_corpus.asp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47864" y="2348880"/>
            <a:ext cx="2448272" cy="147002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b="1" dirty="0"/>
              <a:t>Word2Vec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3183946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err="1">
                <a:latin typeface="Kaiti SC" panose="02010600040101010101" pitchFamily="2" charset="-122"/>
                <a:ea typeface="Kaiti SC" panose="02010600040101010101" pitchFamily="2" charset="-122"/>
              </a:rPr>
              <a:t>Numpy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implement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99EC68-360F-C641-84EC-7C6CC0C7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1556792"/>
            <a:ext cx="3960440" cy="33843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89CFCC-BB51-8A4D-9592-9A4CF653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412776"/>
            <a:ext cx="382318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err="1">
                <a:latin typeface="Kaiti SC" panose="02010600040101010101" pitchFamily="2" charset="-122"/>
                <a:ea typeface="Kaiti SC" panose="02010600040101010101" pitchFamily="2" charset="-122"/>
              </a:rPr>
              <a:t>Gensim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sample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B16AE4-46E7-B242-8D75-9E076554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00" y="2060848"/>
            <a:ext cx="608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References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922360-CB9E-504B-96FE-0DAE9E20F161}"/>
              </a:ext>
            </a:extLst>
          </p:cNvPr>
          <p:cNvSpPr/>
          <p:nvPr/>
        </p:nvSpPr>
        <p:spPr>
          <a:xfrm>
            <a:off x="927128" y="2636912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/>
              <a:t>[Word2vec from Scratch with NumPy](</a:t>
            </a:r>
            <a:r>
              <a:rPr lang="zh-CN" altLang="en-US" sz="800" dirty="0">
                <a:hlinkClick r:id="rId3"/>
              </a:rPr>
              <a:t>https://towardsdatascience.com/word2vec-from-scratch-with-numpy-8786ddd49e72</a:t>
            </a:r>
            <a:r>
              <a:rPr lang="zh-CN" altLang="en-US" sz="800" dirty="0"/>
              <a:t>)</a:t>
            </a:r>
            <a:endParaRPr lang="en-US" altLang="zh-CN" sz="800" dirty="0"/>
          </a:p>
          <a:p>
            <a:endParaRPr lang="zh-CN" altLang="en-US" sz="800" dirty="0"/>
          </a:p>
          <a:p>
            <a:r>
              <a:rPr lang="zh-CN" altLang="en-US" sz="800" dirty="0"/>
              <a:t>[gensim Word2Vec Model](</a:t>
            </a:r>
            <a:r>
              <a:rPr lang="zh-CN" altLang="en-US" sz="800" dirty="0">
                <a:hlinkClick r:id="rId4"/>
              </a:rPr>
              <a:t>https://radimrehurek.com/gensim/auto_examples/tutorials/run_word2vec.html#sphx-glr-download-auto-examples-tutorials-run-word2vec-py</a:t>
            </a:r>
            <a:r>
              <a:rPr lang="zh-CN" altLang="en-US" sz="800" dirty="0"/>
              <a:t>)</a:t>
            </a:r>
            <a:endParaRPr lang="en-US" altLang="zh-CN" sz="800" dirty="0"/>
          </a:p>
          <a:p>
            <a:endParaRPr lang="zh-CN" altLang="en-US" sz="800" dirty="0"/>
          </a:p>
          <a:p>
            <a:r>
              <a:rPr lang="zh-CN" altLang="en-US" sz="800" dirty="0"/>
              <a:t>[Efficient Estimation of Word Representations in Vector Space](</a:t>
            </a:r>
            <a:r>
              <a:rPr lang="zh-CN" altLang="en-US" sz="800" dirty="0">
                <a:hlinkClick r:id="rId5"/>
              </a:rPr>
              <a:t>https://arxiv.org/pdf/1301.3781.pdf</a:t>
            </a:r>
            <a:r>
              <a:rPr lang="zh-CN" altLang="en-US" sz="800" dirty="0"/>
              <a:t>)</a:t>
            </a:r>
            <a:endParaRPr lang="en-US" altLang="zh-CN" sz="800" dirty="0"/>
          </a:p>
          <a:p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554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2492896"/>
            <a:ext cx="4248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CN" altLang="en-US" sz="8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067944" y="969803"/>
            <a:ext cx="0" cy="4248472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9592" y="142724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alpha val="19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ABOUT ME</a:t>
            </a:r>
            <a:endParaRPr lang="zh-CN" altLang="en-US" sz="2400" b="1">
              <a:solidFill>
                <a:schemeClr val="tx1">
                  <a:alpha val="19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2204864"/>
            <a:ext cx="237626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LG/gl93678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99592" y="3094039"/>
            <a:ext cx="1149765" cy="365125"/>
          </a:xfrm>
        </p:spPr>
        <p:txBody>
          <a:bodyPr/>
          <a:lstStyle/>
          <a:p>
            <a:fld id="{8F523929-0970-4EF5-8D2F-807721AF4489}" type="datetime1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5CE2337-3F2F-054E-AB55-C337CE5FC889}"/>
              </a:ext>
            </a:extLst>
          </p:cNvPr>
          <p:cNvSpPr txBox="1"/>
          <p:nvPr/>
        </p:nvSpPr>
        <p:spPr>
          <a:xfrm>
            <a:off x="4644008" y="1451711"/>
            <a:ext cx="2664295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Use</a:t>
            </a:r>
            <a:r>
              <a:rPr lang="zh-CN" altLang="en-US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case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Model structure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Train 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Numpy</a:t>
            </a:r>
            <a:r>
              <a:rPr lang="en-US" altLang="zh-CN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>
                <a:latin typeface="Kaiti SC" panose="02010600040101010101" pitchFamily="2" charset="-122"/>
                <a:ea typeface="Kaiti SC" panose="02010600040101010101" pitchFamily="2" charset="-122"/>
              </a:rPr>
              <a:t>implement</a:t>
            </a:r>
            <a:endParaRPr lang="en-US" altLang="zh-CN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err="1">
                <a:latin typeface="Kaiti SC" panose="02010600040101010101" pitchFamily="2" charset="-122"/>
                <a:ea typeface="Kaiti SC" panose="02010600040101010101" pitchFamily="2" charset="-122"/>
              </a:rPr>
              <a:t>Gensim</a:t>
            </a:r>
            <a:r>
              <a:rPr lang="en-US" altLang="zh-CN">
                <a:latin typeface="Kaiti SC" panose="02010600040101010101" pitchFamily="2" charset="-122"/>
                <a:ea typeface="Kaiti SC" panose="02010600040101010101" pitchFamily="2" charset="-122"/>
              </a:rPr>
              <a:t> sample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>
                <a:latin typeface="Kaiti SC" panose="02010600040101010101" pitchFamily="2" charset="-122"/>
                <a:ea typeface="Kaiti SC" panose="02010600040101010101" pitchFamily="2" charset="-122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742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Introduction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A3D419-6ED9-794D-A6D0-4087042202E3}"/>
              </a:ext>
            </a:extLst>
          </p:cNvPr>
          <p:cNvSpPr/>
          <p:nvPr/>
        </p:nvSpPr>
        <p:spPr>
          <a:xfrm>
            <a:off x="1043608" y="1556792"/>
            <a:ext cx="1991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>
                <a:solidFill>
                  <a:srgbClr val="292929"/>
                </a:solidFill>
                <a:latin typeface="medium-content-sans-serif-font"/>
              </a:rPr>
              <a:t>Word Embedding</a:t>
            </a:r>
            <a:endParaRPr lang="en" altLang="zh-CN" sz="2000" i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99CA82-7498-014C-AECE-7CC5721F17C8}"/>
              </a:ext>
            </a:extLst>
          </p:cNvPr>
          <p:cNvSpPr/>
          <p:nvPr/>
        </p:nvSpPr>
        <p:spPr>
          <a:xfrm>
            <a:off x="3635896" y="1590626"/>
            <a:ext cx="4158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>
                <a:solidFill>
                  <a:srgbClr val="292929"/>
                </a:solidFill>
                <a:latin typeface="medium-content-serif-font"/>
              </a:rPr>
              <a:t>methods to represent words in a numerical way</a:t>
            </a:r>
            <a:endParaRPr lang="zh-CN" altLang="en-US" sz="16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AC25E8-74C9-594A-833E-4EC9E89059B4}"/>
              </a:ext>
            </a:extLst>
          </p:cNvPr>
          <p:cNvSpPr/>
          <p:nvPr/>
        </p:nvSpPr>
        <p:spPr>
          <a:xfrm>
            <a:off x="1046751" y="3429000"/>
            <a:ext cx="1004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/>
              <a:t>One-hot</a:t>
            </a:r>
            <a:endParaRPr lang="zh-CN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6DB660-46EA-4544-8548-0CB15508494D}"/>
              </a:ext>
            </a:extLst>
          </p:cNvPr>
          <p:cNvSpPr/>
          <p:nvPr/>
        </p:nvSpPr>
        <p:spPr>
          <a:xfrm>
            <a:off x="5359057" y="3426391"/>
            <a:ext cx="172819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sz="1600"/>
              <a:t>SG(Skip-grams)</a:t>
            </a:r>
            <a:endParaRPr lang="zh-CN" altLang="en-US" sz="16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F620BA-802F-5844-821E-E334AACFBF60}"/>
              </a:ext>
            </a:extLst>
          </p:cNvPr>
          <p:cNvSpPr/>
          <p:nvPr/>
        </p:nvSpPr>
        <p:spPr>
          <a:xfrm>
            <a:off x="2065819" y="3426391"/>
            <a:ext cx="3293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/>
              <a:t>CBOW(Continuous-bag-of-words)</a:t>
            </a:r>
            <a:endParaRPr lang="zh-CN" altLang="en-US" sz="16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EBAFB6-0A13-E84D-BFEF-96B8C8E3222D}"/>
              </a:ext>
            </a:extLst>
          </p:cNvPr>
          <p:cNvSpPr/>
          <p:nvPr/>
        </p:nvSpPr>
        <p:spPr>
          <a:xfrm>
            <a:off x="7087249" y="3426391"/>
            <a:ext cx="1728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/>
              <a:t>……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C37C1FF-27B9-E343-A287-E0649A27786B}"/>
              </a:ext>
            </a:extLst>
          </p:cNvPr>
          <p:cNvCxnSpPr/>
          <p:nvPr/>
        </p:nvCxnSpPr>
        <p:spPr>
          <a:xfrm flipH="1">
            <a:off x="1549235" y="2132856"/>
            <a:ext cx="490062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B542F2D-E4C3-B947-8929-C3832B09F0A3}"/>
              </a:ext>
            </a:extLst>
          </p:cNvPr>
          <p:cNvCxnSpPr>
            <a:cxnSpLocks/>
          </p:cNvCxnSpPr>
          <p:nvPr/>
        </p:nvCxnSpPr>
        <p:spPr>
          <a:xfrm>
            <a:off x="2195736" y="2133195"/>
            <a:ext cx="1008112" cy="115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4B5F47-E6E6-FA49-8761-33ADDEDAE1D6}"/>
              </a:ext>
            </a:extLst>
          </p:cNvPr>
          <p:cNvCxnSpPr>
            <a:cxnSpLocks/>
          </p:cNvCxnSpPr>
          <p:nvPr/>
        </p:nvCxnSpPr>
        <p:spPr>
          <a:xfrm>
            <a:off x="2530931" y="2113691"/>
            <a:ext cx="3481229" cy="117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0056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Use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case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1E916-E9D2-D34A-9B27-D35CFE59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8" y="1340768"/>
            <a:ext cx="7920880" cy="17034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6EBAB1-E0D3-974E-9A94-AECBB39D4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8" y="3573016"/>
            <a:ext cx="792088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089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Model structure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064A60-9BB6-C24E-BB3D-06616E16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0728"/>
            <a:ext cx="6994588" cy="44589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CBA26E-379E-5F4B-8D8E-DBFB917D7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268760"/>
            <a:ext cx="7076278" cy="43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11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Model structure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ACF1A6-D41D-0F41-AE15-21BFE073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00" y="1412776"/>
            <a:ext cx="7531100" cy="3390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F9AF04-9000-A44A-9AF3-406379D7D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00" y="2037431"/>
            <a:ext cx="7658100" cy="34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50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Train data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33FC24-4F5D-2F47-8F12-AAC542B099EF}"/>
              </a:ext>
            </a:extLst>
          </p:cNvPr>
          <p:cNvSpPr/>
          <p:nvPr/>
        </p:nvSpPr>
        <p:spPr>
          <a:xfrm>
            <a:off x="914566" y="6093296"/>
            <a:ext cx="4064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>
                <a:hlinkClick r:id="rId3"/>
              </a:rPr>
              <a:t>https://www.corpusdata.org/formats.asp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CA940D-4A46-5B45-B35B-E975BCBF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959643"/>
            <a:ext cx="6912913" cy="50001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295236-99BB-0E4C-9774-17D83C57475A}"/>
              </a:ext>
            </a:extLst>
          </p:cNvPr>
          <p:cNvSpPr/>
          <p:nvPr/>
        </p:nvSpPr>
        <p:spPr>
          <a:xfrm>
            <a:off x="899592" y="6411465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>
                <a:hlinkClick r:id="rId5"/>
              </a:rPr>
              <a:t>https://www.corpusdata.org/corona_corpus.asp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262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err="1">
                <a:latin typeface="Kaiti SC" panose="02010600040101010101" pitchFamily="2" charset="-122"/>
                <a:ea typeface="Kaiti SC" panose="02010600040101010101" pitchFamily="2" charset="-122"/>
              </a:rPr>
              <a:t>Numpy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implement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E5DA3B-EE51-554A-AAAE-0D233033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720"/>
            <a:ext cx="7564670" cy="46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err="1">
                <a:latin typeface="Kaiti SC" panose="02010600040101010101" pitchFamily="2" charset="-122"/>
                <a:ea typeface="Kaiti SC" panose="02010600040101010101" pitchFamily="2" charset="-122"/>
              </a:rPr>
              <a:t>Numpy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implement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BA8A3-8AD8-1046-B2CC-0B9D0A8F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49819"/>
            <a:ext cx="6303022" cy="561337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B33EC22-6BDE-E84A-AE3A-44929365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821693"/>
            <a:ext cx="6550259" cy="56223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35314C-7389-F94B-9D01-7703585FB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484784"/>
            <a:ext cx="713222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5879</TotalTime>
  <Words>222</Words>
  <Application>Microsoft Macintosh PowerPoint</Application>
  <PresentationFormat>全屏显示(4:3)</PresentationFormat>
  <Paragraphs>47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宋体</vt:lpstr>
      <vt:lpstr>Kaiti SC</vt:lpstr>
      <vt:lpstr>medium-content-sans-serif-font</vt:lpstr>
      <vt:lpstr>medium-content-serif-font</vt:lpstr>
      <vt:lpstr>Arial</vt:lpstr>
      <vt:lpstr>Calibri</vt:lpstr>
      <vt:lpstr>Tahoma</vt:lpstr>
      <vt:lpstr>Times New Roman</vt:lpstr>
      <vt:lpstr>Wingdings</vt:lpstr>
      <vt:lpstr>Office 主题</vt:lpstr>
      <vt:lpstr>Word2Vec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大数据介绍及案例分享</dc:title>
  <dc:creator>Administrator</dc:creator>
  <cp:lastModifiedBy>guang li</cp:lastModifiedBy>
  <cp:revision>990</cp:revision>
  <dcterms:created xsi:type="dcterms:W3CDTF">2017-09-01T07:42:37Z</dcterms:created>
  <dcterms:modified xsi:type="dcterms:W3CDTF">2021-01-04T10:24:48Z</dcterms:modified>
</cp:coreProperties>
</file>